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62A"/>
    <a:srgbClr val="8692DF"/>
    <a:srgbClr val="334AAC"/>
    <a:srgbClr val="CD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4651B-93C2-4CFC-BC7F-2925D93FC30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6307-D0FC-471D-9D8C-6AA165A9DB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5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Irgendwo „seit 2024“?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6307-D0FC-471D-9D8C-6AA165A9DB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0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0CB4B-BB61-3FEE-6FD9-57B3BBF55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B36492-DFF2-72AE-4142-934645DC9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63F35F-1915-57EF-548C-ECB568EC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D0780-4991-6CE1-6D2E-459847D0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42CBC1-70BB-7A9F-0B99-11AFBE28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7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4D8FC-9B58-04A2-A13A-B5230B46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E7B3A5-947F-8985-4338-CF68C55E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432A88-167D-8B37-4512-7F572AC4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639A90-23A8-778B-6352-C8E513A5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EF95BC-54AF-4502-0E0C-BA0E67B6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3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B63210-5622-B78A-1355-03BBAE017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7CDE50-8384-987C-C556-C4AB3DC0C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4BA9B2-53B5-497F-12F1-C366ECF2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4B9B8-2B74-7753-D97C-F6408863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D54A7-AE1C-9FA5-05B5-D6CE0E83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8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562E4-B512-73A9-8BCF-64772CB6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4B067E-DBEB-964F-2F83-87044790B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206733-3BBA-089B-FFED-25F7799F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41AE23-50F0-CBF2-0A05-18B3F052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66B03C-F281-BA9C-FB51-5217A680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ADACC-158C-FBEF-D984-ADB9DA0D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9C5FB-77D3-EC4F-B58E-B35784CF6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88EA28-3CB4-E66B-BDFF-89571A81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76C07-5BF4-FCF3-820C-262C9C68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BAC2A0-DFCE-5297-DD1A-26E68147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E39ED-4CD8-B68C-2BA1-D6A6B00B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2C004-8A8E-0786-5A23-404C99700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B8F13A-6E56-EB97-040C-86F1CD24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E63EAB-309C-4B4B-2B0C-CE5FE4D0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82A7D0-41F8-D7F2-AA31-12845B8B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73B54A-82C2-3609-DC19-38F9389F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9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09422-B4C5-BC47-732F-B2D2995D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34E00C-AA5C-E9E1-C516-B924FD7E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45A7F5-7A8E-EA9F-235F-33BA447DB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9B34F5-3F4C-8008-FC32-581724952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AFFCEC-EA6C-6E7D-3E32-4709213AC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39717CF-95CD-BDB1-9238-4A331C02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2BB3E1-26F2-4DB8-4091-68D0EDA1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430585A-81F3-C3EA-DAC0-A4B940E0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F944D-97F7-1E54-B36C-982B7DAC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749517-1FF9-FCD9-0AB8-76BC7D40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14F7BC-FDD7-7C2B-315A-F5CC5BF2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44E60F-DA33-7D83-4909-251C3F36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2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740A3D-B69D-7379-F255-9180E7D8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7ADC5B-F165-E9C2-1DA9-62F0D80B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7569BC-6F0D-5030-48E4-20EEB5EC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9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FB4D4-9EB7-B111-86F3-32C0663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76786-4649-FEB7-199D-6B3234E66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DFE17C-D80E-7382-CD63-ACEE1922B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1E3621-ADA8-63C5-FF83-6D8F1177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F53E69-4AEC-1907-1981-D2B0A466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612787-D062-2981-8A37-7D5939A0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3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70A7A-5591-4411-98D6-C17070C1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33683A1-A970-E361-99C5-C1E07A06B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CFBA0C-8E62-905F-3F7C-F58C36C44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0FCCBB-F2F3-C0CC-2876-4CC80FB3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0470E7-F183-D23D-8301-1EB3A6E3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B81B62-53DD-7962-74E2-A43E7349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4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3366D3-FB7E-8046-C79A-C0015B00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872ECF-4477-03D1-7FCF-1FBF7CCCA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6C5CB-9DC8-F4F3-3123-FDAF6628F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2404A8-00FD-909E-0319-6BC5AD407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154A46-851C-0897-0DF2-9D34A823A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4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7D1F1-8301-415C-05C0-FE35A7A0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18AAC55-B365-77FB-630E-B70DDDEBD835}"/>
              </a:ext>
            </a:extLst>
          </p:cNvPr>
          <p:cNvSpPr txBox="1"/>
          <p:nvPr/>
        </p:nvSpPr>
        <p:spPr>
          <a:xfrm>
            <a:off x="272965" y="189794"/>
            <a:ext cx="9812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334AAC"/>
                </a:solidFill>
                <a:latin typeface="Bahnschrift Light" panose="020B0502040204020203" pitchFamily="34" charset="0"/>
              </a:rPr>
              <a:t>JUNGES WASSERFORUM (JWF)</a:t>
            </a:r>
          </a:p>
          <a:p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Jungforschende innerhalb der Wasserchemischen Gesellschaft</a:t>
            </a:r>
            <a:endParaRPr lang="en-GB" sz="2500" dirty="0">
              <a:solidFill>
                <a:srgbClr val="5DA62A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965B69-A350-044A-58CD-C217B31A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034" y="368037"/>
            <a:ext cx="1848108" cy="10478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E45E559-9EDE-637C-5432-88A9F7809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04" y="3390302"/>
            <a:ext cx="2455367" cy="24553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E9050B-7E17-9465-AA87-C322B0594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40" y="1575421"/>
            <a:ext cx="1820802" cy="18368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160E679-1A12-8539-906C-FEB0BE936D7B}"/>
              </a:ext>
            </a:extLst>
          </p:cNvPr>
          <p:cNvSpPr txBox="1"/>
          <p:nvPr/>
        </p:nvSpPr>
        <p:spPr>
          <a:xfrm>
            <a:off x="247616" y="1315438"/>
            <a:ext cx="9595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Bahnschrift Light" panose="020B0502040204020203" pitchFamily="34" charset="0"/>
              </a:rPr>
              <a:t>WOZU:</a:t>
            </a:r>
            <a:r>
              <a:rPr lang="de-DE" sz="2500" dirty="0">
                <a:latin typeface="Bahnschrift Light" panose="020B0502040204020203" pitchFamily="34" charset="0"/>
              </a:rPr>
              <a:t> </a:t>
            </a:r>
            <a:r>
              <a:rPr lang="de-DE" sz="2000" dirty="0">
                <a:latin typeface="Bahnschrift Light" panose="020B0502040204020203" pitchFamily="34" charset="0"/>
              </a:rPr>
              <a:t>Vernetzung, Wissensaustausch, Erfahrungsaustausch, eigene Interessen in die Wasserchemische Gesellschaft einbringen, Kontakte für die Zusammenarbeit und zu potentiellen Arbeitgebern, leichteren Einstieg in das Netzwerk (..)</a:t>
            </a:r>
          </a:p>
          <a:p>
            <a:endParaRPr lang="de-DE" sz="1600" dirty="0">
              <a:latin typeface="Bahnschrift Light" panose="020B0502040204020203" pitchFamily="34" charset="0"/>
            </a:endParaRPr>
          </a:p>
          <a:p>
            <a:r>
              <a:rPr lang="de-DE" sz="2500" b="1" dirty="0">
                <a:latin typeface="Bahnschrift Light" panose="020B0502040204020203" pitchFamily="34" charset="0"/>
              </a:rPr>
              <a:t>WER:</a:t>
            </a:r>
            <a:r>
              <a:rPr lang="de-DE" sz="2500" dirty="0">
                <a:latin typeface="Bahnschrift Light" panose="020B0502040204020203" pitchFamily="34" charset="0"/>
              </a:rPr>
              <a:t> </a:t>
            </a:r>
            <a:r>
              <a:rPr lang="de-DE" sz="2000" dirty="0">
                <a:latin typeface="Bahnschrift Light" panose="020B0502040204020203" pitchFamily="34" charset="0"/>
              </a:rPr>
              <a:t>jeder der von den Angeboten profitieren kann; vor allem Studierende, Promovierende, Post-Docs und </a:t>
            </a:r>
            <a:r>
              <a:rPr lang="de-DE" sz="2000" dirty="0" err="1">
                <a:latin typeface="Bahnschrift Light" panose="020B0502040204020203" pitchFamily="34" charset="0"/>
              </a:rPr>
              <a:t>Wissenschaftler:innen</a:t>
            </a:r>
            <a:r>
              <a:rPr lang="de-DE" sz="2000" dirty="0">
                <a:latin typeface="Bahnschrift Light" panose="020B0502040204020203" pitchFamily="34" charset="0"/>
              </a:rPr>
              <a:t> während ihrer Karrierefindung- und Gestaltung</a:t>
            </a:r>
            <a:endParaRPr lang="en-GB" sz="2500" dirty="0">
              <a:latin typeface="Bahnschrift Light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364F28-398C-441B-C0C4-AEADA4E2A013}"/>
              </a:ext>
            </a:extLst>
          </p:cNvPr>
          <p:cNvSpPr txBox="1"/>
          <p:nvPr/>
        </p:nvSpPr>
        <p:spPr>
          <a:xfrm>
            <a:off x="1996741" y="5771353"/>
            <a:ext cx="9812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Bahnschrift Light" panose="020B0502040204020203" pitchFamily="34" charset="0"/>
              </a:rPr>
              <a:t>KONTAKT:</a:t>
            </a:r>
            <a:r>
              <a:rPr lang="de-DE" sz="2500" dirty="0">
                <a:latin typeface="Bahnschrift Light" panose="020B0502040204020203" pitchFamily="34" charset="0"/>
              </a:rPr>
              <a:t> </a:t>
            </a:r>
            <a:r>
              <a:rPr lang="de-DE" sz="2000" dirty="0">
                <a:latin typeface="Bahnschrift Light" panose="020B0502040204020203" pitchFamily="34" charset="0"/>
              </a:rPr>
              <a:t>schreibt uns bei Interesse oder Fragen an </a:t>
            </a:r>
            <a:br>
              <a:rPr lang="de-DE" sz="2000" dirty="0">
                <a:latin typeface="Bahnschrift Light" panose="020B0502040204020203" pitchFamily="34" charset="0"/>
              </a:rPr>
            </a:br>
            <a:r>
              <a:rPr lang="de-DE" sz="2000" b="1" dirty="0">
                <a:latin typeface="Bahnschrift Light" panose="020B0502040204020203" pitchFamily="34" charset="0"/>
              </a:rPr>
              <a:t>JWF@go.gdch.de</a:t>
            </a:r>
            <a:endParaRPr lang="en-GB" sz="2000" b="1" dirty="0">
              <a:latin typeface="Bahnschrift Light" panose="020B05020402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B58715-D260-D697-8CEF-9EC76E74CC97}"/>
              </a:ext>
            </a:extLst>
          </p:cNvPr>
          <p:cNvSpPr txBox="1"/>
          <p:nvPr/>
        </p:nvSpPr>
        <p:spPr>
          <a:xfrm>
            <a:off x="1996741" y="4025571"/>
            <a:ext cx="78117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Bahnschrift Light" panose="020B0502040204020203" pitchFamily="34" charset="0"/>
              </a:rPr>
              <a:t>WAS:</a:t>
            </a:r>
            <a:r>
              <a:rPr lang="de-DE" sz="2500" dirty="0">
                <a:latin typeface="Bahnschrift Light" panose="020B0502040204020203" pitchFamily="34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Bahnschrift Light" panose="020B0502040204020203" pitchFamily="34" charset="0"/>
              </a:rPr>
              <a:t>eigene Programmpunkte auf der Jahrestagung (z.B</a:t>
            </a:r>
            <a:r>
              <a:rPr lang="de-DE" sz="2000" dirty="0">
                <a:latin typeface="Bahnschrift Light" panose="020B0502040204020203" pitchFamily="34" charset="0"/>
              </a:rPr>
              <a:t>. Karriere Lunch)</a:t>
            </a:r>
            <a:r>
              <a:rPr lang="de-DE" sz="2000" dirty="0">
                <a:solidFill>
                  <a:schemeClr val="tx1"/>
                </a:solidFill>
                <a:latin typeface="Bahnschrift Light" panose="020B0502040204020203" pitchFamily="34" charset="0"/>
              </a:rPr>
              <a:t>, Vernetzung und Austausch durch (digi</a:t>
            </a:r>
            <a:r>
              <a:rPr lang="de-DE" sz="2000" dirty="0">
                <a:latin typeface="Bahnschrift Light" panose="020B0502040204020203" pitchFamily="34" charset="0"/>
              </a:rPr>
              <a:t>tale) Treffen (Snacks and Science), Kooperation mit anderen Jung-Gruppen der GDCh (z.B. für Exkursionen)</a:t>
            </a:r>
            <a:r>
              <a:rPr lang="de-DE" sz="2000" dirty="0">
                <a:solidFill>
                  <a:schemeClr val="tx1"/>
                </a:solidFill>
                <a:latin typeface="Bahnschrift Light" panose="020B0502040204020203" pitchFamily="34" charset="0"/>
              </a:rPr>
              <a:t>, perspektivisch Workshops und vieles mehr (…)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294D07A-6E00-12D2-E483-3537F91CA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41" y="4229513"/>
            <a:ext cx="1742187" cy="20934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C1A4905-6CAE-4BF0-B391-B06A4BBE752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50223" r="21534" b="18413"/>
          <a:stretch/>
        </p:blipFill>
        <p:spPr bwMode="auto">
          <a:xfrm>
            <a:off x="10239889" y="5808976"/>
            <a:ext cx="1450280" cy="784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CEF0C48-7B6A-44F7-BC9D-10AB27F1B4ED}"/>
              </a:ext>
            </a:extLst>
          </p:cNvPr>
          <p:cNvSpPr txBox="1"/>
          <p:nvPr/>
        </p:nvSpPr>
        <p:spPr>
          <a:xfrm>
            <a:off x="11300557" y="6663949"/>
            <a:ext cx="1113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Version Juli 2025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58AF3-D7E7-CA61-B48A-4F2D2C928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8ECF49-10BD-2931-1F18-C551D8E2ECD4}"/>
              </a:ext>
            </a:extLst>
          </p:cNvPr>
          <p:cNvSpPr txBox="1"/>
          <p:nvPr/>
        </p:nvSpPr>
        <p:spPr>
          <a:xfrm>
            <a:off x="196979" y="191794"/>
            <a:ext cx="9812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334AAC"/>
                </a:solidFill>
                <a:latin typeface="Bahnschrift Light" panose="020B0502040204020203" pitchFamily="34" charset="0"/>
              </a:rPr>
              <a:t>YOUNG WATER FORUM (JWF)</a:t>
            </a:r>
          </a:p>
          <a:p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Early-</a:t>
            </a:r>
            <a:r>
              <a:rPr lang="de-DE" sz="2500" dirty="0" err="1">
                <a:solidFill>
                  <a:srgbClr val="8692DF"/>
                </a:solidFill>
                <a:latin typeface="Bahnschrift Light" panose="020B0502040204020203" pitchFamily="34" charset="0"/>
              </a:rPr>
              <a:t>career</a:t>
            </a:r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 </a:t>
            </a:r>
            <a:r>
              <a:rPr lang="de-DE" sz="2500" dirty="0" err="1">
                <a:solidFill>
                  <a:srgbClr val="8692DF"/>
                </a:solidFill>
                <a:latin typeface="Bahnschrift Light" panose="020B0502040204020203" pitchFamily="34" charset="0"/>
              </a:rPr>
              <a:t>researchers</a:t>
            </a:r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 </a:t>
            </a:r>
            <a:r>
              <a:rPr lang="de-DE" sz="2500" dirty="0" err="1">
                <a:solidFill>
                  <a:srgbClr val="8692DF"/>
                </a:solidFill>
                <a:latin typeface="Bahnschrift Light" panose="020B0502040204020203" pitchFamily="34" charset="0"/>
              </a:rPr>
              <a:t>within</a:t>
            </a:r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 the Society of </a:t>
            </a:r>
            <a:r>
              <a:rPr lang="de-DE" sz="2500" dirty="0" err="1">
                <a:solidFill>
                  <a:srgbClr val="8692DF"/>
                </a:solidFill>
                <a:latin typeface="Bahnschrift Light" panose="020B0502040204020203" pitchFamily="34" charset="0"/>
              </a:rPr>
              <a:t>Water</a:t>
            </a:r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 Chemistry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838759-0B42-6AFA-9394-379E5C0C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034" y="368037"/>
            <a:ext cx="1848108" cy="10478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F5DEDE-A4E4-D01F-E474-A3E3D58FF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04" y="3445166"/>
            <a:ext cx="2455367" cy="24553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2A22FC7-7692-D147-245B-0DE8B3772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40" y="1575421"/>
            <a:ext cx="1820802" cy="18368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3D0D107-8E31-4477-1617-442311EFC9AE}"/>
              </a:ext>
            </a:extLst>
          </p:cNvPr>
          <p:cNvSpPr txBox="1"/>
          <p:nvPr/>
        </p:nvSpPr>
        <p:spPr>
          <a:xfrm>
            <a:off x="216812" y="1584936"/>
            <a:ext cx="95959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Bahnschrift Light" panose="020B0502040204020203" pitchFamily="34" charset="0"/>
              </a:rPr>
              <a:t>WHY: </a:t>
            </a:r>
            <a:r>
              <a:rPr lang="en-US" sz="2000" dirty="0">
                <a:latin typeface="Bahnschrift Light" panose="020B0502040204020203" pitchFamily="34" charset="0"/>
              </a:rPr>
              <a:t>Networking, exchange of knowledge, exchange of experience, bringing own interests into the Society of Water Chemistry, contacts for cooperation and to potential employers, easier integration into the network (...)</a:t>
            </a:r>
          </a:p>
          <a:p>
            <a:endParaRPr lang="de-DE" sz="2000" dirty="0">
              <a:latin typeface="Bahnschrift Light" panose="020B0502040204020203" pitchFamily="34" charset="0"/>
            </a:endParaRPr>
          </a:p>
          <a:p>
            <a:r>
              <a:rPr lang="en-US" sz="2500" b="1" dirty="0">
                <a:latin typeface="Bahnschrift Light" panose="020B0502040204020203" pitchFamily="34" charset="0"/>
              </a:rPr>
              <a:t>WHO:</a:t>
            </a:r>
            <a:r>
              <a:rPr lang="en-US" sz="2500" dirty="0">
                <a:latin typeface="Bahnschrift Light" panose="020B0502040204020203" pitchFamily="34" charset="0"/>
              </a:rPr>
              <a:t> </a:t>
            </a:r>
            <a:r>
              <a:rPr lang="en-US" sz="2000" dirty="0">
                <a:latin typeface="Bahnschrift Light" panose="020B0502040204020203" pitchFamily="34" charset="0"/>
              </a:rPr>
              <a:t>Anyone who benefits from the activities; especially students, doctoral candidates, post-docs and scientists during their career planning and development</a:t>
            </a:r>
            <a:endParaRPr lang="en-GB" sz="2000" dirty="0">
              <a:latin typeface="Bahnschrift Light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552110-090D-2F03-F1BB-0DCBE610BA6A}"/>
              </a:ext>
            </a:extLst>
          </p:cNvPr>
          <p:cNvSpPr txBox="1"/>
          <p:nvPr/>
        </p:nvSpPr>
        <p:spPr>
          <a:xfrm>
            <a:off x="2096596" y="5777484"/>
            <a:ext cx="8197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Bahnschrift Light" panose="020B0502040204020203" pitchFamily="34" charset="0"/>
              </a:rPr>
              <a:t>CONTACT:</a:t>
            </a:r>
            <a:r>
              <a:rPr lang="en-US" sz="2500" dirty="0">
                <a:latin typeface="Bahnschrift Light" panose="020B0502040204020203" pitchFamily="34" charset="0"/>
              </a:rPr>
              <a:t> </a:t>
            </a:r>
            <a:r>
              <a:rPr lang="en-US" sz="2000" dirty="0">
                <a:latin typeface="Bahnschrift Light" panose="020B0502040204020203" pitchFamily="34" charset="0"/>
              </a:rPr>
              <a:t>If you are interested or have any questions, please message us at </a:t>
            </a:r>
            <a:r>
              <a:rPr lang="en-US" sz="2000" b="1" dirty="0">
                <a:latin typeface="Bahnschrift Light" panose="020B0502040204020203" pitchFamily="34" charset="0"/>
              </a:rPr>
              <a:t>JWF@go.gdch.de</a:t>
            </a:r>
            <a:endParaRPr lang="en-GB" sz="2000" b="1" dirty="0">
              <a:latin typeface="Bahnschrift Light" panose="020B05020402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DFC063-843D-8794-9D16-6CB12538A4CB}"/>
              </a:ext>
            </a:extLst>
          </p:cNvPr>
          <p:cNvSpPr txBox="1"/>
          <p:nvPr/>
        </p:nvSpPr>
        <p:spPr>
          <a:xfrm>
            <a:off x="2069164" y="3846661"/>
            <a:ext cx="78117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Bahnschrift Light" panose="020B0502040204020203" pitchFamily="34" charset="0"/>
              </a:rPr>
              <a:t>WHAT:</a:t>
            </a:r>
            <a:r>
              <a:rPr lang="en-US" sz="2500" dirty="0">
                <a:latin typeface="Bahnschrift Light" panose="020B0502040204020203" pitchFamily="34" charset="0"/>
              </a:rPr>
              <a:t> </a:t>
            </a:r>
            <a:r>
              <a:rPr lang="en-US" sz="2000" dirty="0">
                <a:latin typeface="Bahnschrift Light" panose="020B0502040204020203" pitchFamily="34" charset="0"/>
              </a:rPr>
              <a:t>Individual events at the annual conference (e.g. career lunch), regular networking and exchange through (digital) meetings (Snacks and Science), cooperation with other young groups of the GDCh (e.g. for excursions), </a:t>
            </a:r>
            <a:r>
              <a:rPr lang="en-US" sz="2000" dirty="0" err="1">
                <a:latin typeface="Bahnschrift Light" panose="020B0502040204020203" pitchFamily="34" charset="0"/>
              </a:rPr>
              <a:t>perspectively</a:t>
            </a:r>
            <a:r>
              <a:rPr lang="en-US" sz="2000" dirty="0">
                <a:latin typeface="Bahnschrift Light" panose="020B0502040204020203" pitchFamily="34" charset="0"/>
              </a:rPr>
              <a:t> workshops and much more (...)</a:t>
            </a:r>
            <a:endParaRPr lang="en-GB" sz="2000" dirty="0">
              <a:latin typeface="Bahnschrift Light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7F0C5F-083D-4A27-8202-7B563D36D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79" y="3985937"/>
            <a:ext cx="1731414" cy="21154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8C76B51-149E-4AC3-B0B8-3961D8CAEDB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50223" r="21534" b="18413"/>
          <a:stretch/>
        </p:blipFill>
        <p:spPr bwMode="auto">
          <a:xfrm>
            <a:off x="10258177" y="5855322"/>
            <a:ext cx="1450280" cy="784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A8C3197-8279-4F3B-A01F-E1C7EAC048FB}"/>
              </a:ext>
            </a:extLst>
          </p:cNvPr>
          <p:cNvSpPr txBox="1"/>
          <p:nvPr/>
        </p:nvSpPr>
        <p:spPr>
          <a:xfrm>
            <a:off x="11265408" y="6650902"/>
            <a:ext cx="1040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version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: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July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 2025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0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Breitbild</PresentationFormat>
  <Paragraphs>18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Bahnschrift Light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Alicia Hartmann</dc:creator>
  <cp:lastModifiedBy>Kniep, Carina (GDCh)</cp:lastModifiedBy>
  <cp:revision>22</cp:revision>
  <dcterms:created xsi:type="dcterms:W3CDTF">2025-02-24T15:25:41Z</dcterms:created>
  <dcterms:modified xsi:type="dcterms:W3CDTF">2025-07-08T11:58:00Z</dcterms:modified>
</cp:coreProperties>
</file>